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426" r:id="rId3"/>
    <p:sldId id="406" r:id="rId4"/>
    <p:sldId id="360" r:id="rId5"/>
    <p:sldId id="417" r:id="rId6"/>
    <p:sldId id="419" r:id="rId7"/>
    <p:sldId id="368" r:id="rId8"/>
    <p:sldId id="420" r:id="rId9"/>
    <p:sldId id="421" r:id="rId10"/>
    <p:sldId id="422" r:id="rId11"/>
    <p:sldId id="423" r:id="rId12"/>
    <p:sldId id="424" r:id="rId13"/>
    <p:sldId id="427" r:id="rId14"/>
    <p:sldId id="418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kermon" initials="sk" lastIdx="1" clrIdx="0">
    <p:extLst>
      <p:ext uri="{19B8F6BF-5375-455C-9EA6-DF929625EA0E}">
        <p15:presenceInfo xmlns:p15="http://schemas.microsoft.com/office/powerpoint/2012/main" userId="aca2d9c5f9851e7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1" autoAdjust="0"/>
    <p:restoredTop sz="94320" autoAdjust="0"/>
  </p:normalViewPr>
  <p:slideViewPr>
    <p:cSldViewPr snapToGrid="0" snapToObjects="1">
      <p:cViewPr varScale="1">
        <p:scale>
          <a:sx n="109" d="100"/>
          <a:sy n="109" d="100"/>
        </p:scale>
        <p:origin x="18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F4F779-0C25-0144-9D3A-07A3A0DF41FF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068D4D-9570-8243-A0B6-A2658CA2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99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BF84BD-8BE2-7149-A68A-820580FA93AC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3CE573-378E-514B-94C1-A6B31D714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94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E573-378E-514B-94C1-A6B31D71430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E573-378E-514B-94C1-A6B31D71430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79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CE573-378E-514B-94C1-A6B31D71430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5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6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94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53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3075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4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6828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54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67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6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2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9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9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4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1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9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1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C62C8D6-B13F-FD45-8DDB-B74EA6DDFF53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DA155F9-5195-9C4C-996E-CC6E314AD7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805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  <p:sldLayoutId id="2147484308" r:id="rId12"/>
    <p:sldLayoutId id="2147484309" r:id="rId13"/>
    <p:sldLayoutId id="2147484310" r:id="rId14"/>
    <p:sldLayoutId id="2147484311" r:id="rId15"/>
    <p:sldLayoutId id="2147484312" r:id="rId16"/>
    <p:sldLayoutId id="21474843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35608"/>
            <a:ext cx="8897421" cy="3703320"/>
          </a:xfrm>
        </p:spPr>
        <p:txBody>
          <a:bodyPr>
            <a:normAutofit/>
          </a:bodyPr>
          <a:lstStyle/>
          <a:p>
            <a:r>
              <a:rPr lang="en-US" sz="3200" b="1" smtClean="0">
                <a:solidFill>
                  <a:schemeClr val="bg1"/>
                </a:solidFill>
              </a:rPr>
              <a:t>A Coach </a:t>
            </a:r>
            <a:r>
              <a:rPr lang="en-US" sz="3200" b="1" dirty="0" smtClean="0">
                <a:solidFill>
                  <a:schemeClr val="bg1"/>
                </a:solidFill>
              </a:rPr>
              <a:t>Approach</a:t>
            </a:r>
            <a:r>
              <a:rPr lang="en-US" sz="3200" dirty="0">
                <a:solidFill>
                  <a:schemeClr val="bg1"/>
                </a:solidFill>
              </a:rPr>
              <a:t>™</a:t>
            </a:r>
            <a:r>
              <a:rPr lang="en-US" sz="3200" b="1" dirty="0" smtClean="0">
                <a:solidFill>
                  <a:schemeClr val="bg1"/>
                </a:solidFill>
              </a:rPr>
              <a:t>:  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Education Coaching as a Support Offered to LEND </a:t>
            </a:r>
            <a:r>
              <a:rPr lang="en-US" sz="3200" b="1" smtClean="0">
                <a:solidFill>
                  <a:schemeClr val="bg1"/>
                </a:solidFill>
              </a:rPr>
              <a:t>Self-Advocate Trainees 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2800" b="1" dirty="0" smtClean="0"/>
              <a:t>McCafferty</a:t>
            </a:r>
            <a:r>
              <a:rPr lang="en-US" sz="4000" b="1" dirty="0" smtClean="0">
                <a:solidFill>
                  <a:srgbClr val="FFC000"/>
                </a:solidFill>
              </a:rPr>
              <a:t/>
            </a:r>
            <a:br>
              <a:rPr lang="en-US" sz="4000" b="1" dirty="0" smtClean="0">
                <a:solidFill>
                  <a:srgbClr val="FFC000"/>
                </a:solidFill>
              </a:rPr>
            </a:br>
            <a:r>
              <a:rPr lang="en-US" sz="2400" b="1" dirty="0" smtClean="0"/>
              <a:t>McCafferty@cidd.unc.edu</a:t>
            </a:r>
            <a:r>
              <a:rPr lang="en-US" sz="4000" b="1" dirty="0" smtClean="0">
                <a:solidFill>
                  <a:srgbClr val="FFC000"/>
                </a:solidFill>
              </a:rPr>
              <a:t/>
            </a:r>
            <a:br>
              <a:rPr lang="en-US" sz="4000" b="1" dirty="0" smtClean="0">
                <a:solidFill>
                  <a:srgbClr val="FFC000"/>
                </a:solidFill>
              </a:rPr>
            </a:br>
            <a:endParaRPr lang="en-US" sz="1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5794201"/>
            <a:ext cx="8632985" cy="698643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                       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111240" cy="118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55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3.  Point of view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</a:t>
            </a:r>
            <a:r>
              <a:rPr lang="en-US" sz="2400" dirty="0" smtClean="0">
                <a:solidFill>
                  <a:schemeClr val="bg1"/>
                </a:solidFill>
              </a:rPr>
              <a:t>he </a:t>
            </a:r>
            <a:r>
              <a:rPr lang="en-US" sz="2400" dirty="0">
                <a:solidFill>
                  <a:schemeClr val="bg1"/>
                </a:solidFill>
              </a:rPr>
              <a:t>ability to think about a situation outside of one’s own personal </a:t>
            </a:r>
            <a:r>
              <a:rPr lang="en-US" sz="2400" dirty="0" smtClean="0">
                <a:solidFill>
                  <a:schemeClr val="bg1"/>
                </a:solidFill>
              </a:rPr>
              <a:t>experience.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D</a:t>
            </a:r>
            <a:r>
              <a:rPr lang="en-US" sz="2400" dirty="0" smtClean="0">
                <a:solidFill>
                  <a:schemeClr val="bg1"/>
                </a:solidFill>
              </a:rPr>
              <a:t>etermine </a:t>
            </a:r>
            <a:r>
              <a:rPr lang="en-US" sz="2400" dirty="0">
                <a:solidFill>
                  <a:schemeClr val="bg1"/>
                </a:solidFill>
              </a:rPr>
              <a:t>how specific details apply to the overall interdisciplinary </a:t>
            </a:r>
            <a:r>
              <a:rPr lang="en-US" sz="2400" dirty="0" smtClean="0">
                <a:solidFill>
                  <a:schemeClr val="bg1"/>
                </a:solidFill>
              </a:rPr>
              <a:t>approach. 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H</a:t>
            </a:r>
            <a:r>
              <a:rPr lang="en-US" sz="2400" dirty="0" smtClean="0">
                <a:solidFill>
                  <a:schemeClr val="bg1"/>
                </a:solidFill>
              </a:rPr>
              <a:t>ow </a:t>
            </a:r>
            <a:r>
              <a:rPr lang="en-US" sz="2400" dirty="0">
                <a:solidFill>
                  <a:schemeClr val="bg1"/>
                </a:solidFill>
              </a:rPr>
              <a:t>to research an issue from an unfamiliar frame of reference.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71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4.  Positive nagging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</a:t>
            </a:r>
            <a:r>
              <a:rPr lang="en-US" sz="2400" dirty="0" smtClean="0">
                <a:solidFill>
                  <a:schemeClr val="bg1"/>
                </a:solidFill>
              </a:rPr>
              <a:t>y </a:t>
            </a:r>
            <a:r>
              <a:rPr lang="en-US" sz="2400" dirty="0">
                <a:solidFill>
                  <a:schemeClr val="bg1"/>
                </a:solidFill>
              </a:rPr>
              <a:t>term for prompting and reminding, usually aimed to promote or encourage a desired outcome or behavior in a way that motivates rather than annoys. </a:t>
            </a:r>
          </a:p>
        </p:txBody>
      </p:sp>
    </p:spTree>
    <p:extLst>
      <p:ext uri="{BB962C8B-B14F-4D97-AF65-F5344CB8AC3E}">
        <p14:creationId xmlns:p14="http://schemas.microsoft.com/office/powerpoint/2010/main" val="376936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5.  Point out what works, why, and build on it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2024"/>
            <a:ext cx="8217408" cy="45354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100" dirty="0" smtClean="0">
                <a:solidFill>
                  <a:schemeClr val="bg1"/>
                </a:solidFill>
              </a:rPr>
              <a:t>Often involves </a:t>
            </a:r>
            <a:r>
              <a:rPr lang="en-US" sz="3100" dirty="0">
                <a:solidFill>
                  <a:schemeClr val="bg1"/>
                </a:solidFill>
              </a:rPr>
              <a:t>several </a:t>
            </a:r>
            <a:r>
              <a:rPr lang="en-US" sz="3100" dirty="0" smtClean="0">
                <a:solidFill>
                  <a:schemeClr val="bg1"/>
                </a:solidFill>
              </a:rPr>
              <a:t>ideas/skills being demonstrated.</a:t>
            </a:r>
          </a:p>
          <a:p>
            <a:endParaRPr lang="en-US" sz="3100" dirty="0" smtClean="0">
              <a:solidFill>
                <a:schemeClr val="bg1"/>
              </a:solidFill>
            </a:endParaRPr>
          </a:p>
          <a:p>
            <a:r>
              <a:rPr lang="en-US" sz="3100" dirty="0" smtClean="0">
                <a:solidFill>
                  <a:schemeClr val="bg1"/>
                </a:solidFill>
              </a:rPr>
              <a:t>Perpetuates progress.</a:t>
            </a:r>
          </a:p>
          <a:p>
            <a:endParaRPr lang="en-US" sz="3100" dirty="0" smtClean="0">
              <a:solidFill>
                <a:schemeClr val="bg1"/>
              </a:solidFill>
            </a:endParaRPr>
          </a:p>
          <a:p>
            <a:r>
              <a:rPr lang="en-US" sz="3100" dirty="0" smtClean="0">
                <a:solidFill>
                  <a:schemeClr val="bg1"/>
                </a:solidFill>
              </a:rPr>
              <a:t>Dependent on consistent and honest assessment of trainee’s work by the coach.</a:t>
            </a:r>
          </a:p>
          <a:p>
            <a:endParaRPr lang="en-US" sz="3100" dirty="0" smtClean="0">
              <a:solidFill>
                <a:schemeClr val="bg1"/>
              </a:solidFill>
            </a:endParaRPr>
          </a:p>
          <a:p>
            <a:r>
              <a:rPr lang="en-US" sz="3100" dirty="0">
                <a:solidFill>
                  <a:schemeClr val="bg1"/>
                </a:solidFill>
              </a:rPr>
              <a:t>Steady improvement, whatever that means to each individual, is always </a:t>
            </a:r>
            <a:r>
              <a:rPr lang="en-US" sz="3100" dirty="0" smtClean="0">
                <a:solidFill>
                  <a:schemeClr val="bg1"/>
                </a:solidFill>
              </a:rPr>
              <a:t>the </a:t>
            </a:r>
            <a:r>
              <a:rPr lang="en-US" sz="3100" dirty="0">
                <a:solidFill>
                  <a:schemeClr val="bg1"/>
                </a:solidFill>
              </a:rPr>
              <a:t>goal.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049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 me?</a:t>
            </a:r>
          </a:p>
          <a:p>
            <a:r>
              <a:rPr lang="en-US" dirty="0"/>
              <a:t>F</a:t>
            </a:r>
            <a:r>
              <a:rPr lang="en-US" dirty="0" smtClean="0"/>
              <a:t>or you: any ideas on how you might use /adapt A Coach Approach to other situations?</a:t>
            </a:r>
          </a:p>
          <a:p>
            <a:r>
              <a:rPr lang="en-US" dirty="0"/>
              <a:t>A</a:t>
            </a:r>
            <a:r>
              <a:rPr lang="en-US" dirty="0" smtClean="0"/>
              <a:t>ll around!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68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3333" y="4288085"/>
            <a:ext cx="4572001" cy="1773936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                                    </a:t>
            </a:r>
            <a:r>
              <a:rPr lang="en-US" b="1" i="1" dirty="0" smtClean="0"/>
              <a:t>Thank you!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1" y="-749807"/>
            <a:ext cx="8515350" cy="493775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                                     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               </a:t>
            </a:r>
            <a:r>
              <a:rPr lang="en-US" sz="3600" dirty="0" err="1" smtClean="0">
                <a:solidFill>
                  <a:schemeClr val="bg1"/>
                </a:solidFill>
              </a:rPr>
              <a:t>McCafferty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                      mccafferty@unc.cidd.edu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8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570" y="4495800"/>
            <a:ext cx="6465697" cy="1524000"/>
          </a:xfrm>
        </p:spPr>
        <p:txBody>
          <a:bodyPr/>
          <a:lstStyle/>
          <a:p>
            <a:r>
              <a:rPr lang="en-US" b="1" dirty="0" smtClean="0"/>
              <a:t>L.E.N.D.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70" y="533400"/>
            <a:ext cx="8302558" cy="37676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/>
            </a:r>
            <a:br>
              <a:rPr lang="en-US" b="1" dirty="0"/>
            </a:br>
            <a:endParaRPr lang="en-US" b="1" dirty="0" smtClean="0"/>
          </a:p>
          <a:p>
            <a:r>
              <a:rPr lang="en-US" sz="2400" b="1" dirty="0" smtClean="0"/>
              <a:t>L</a:t>
            </a:r>
            <a:r>
              <a:rPr lang="en-US" sz="2400" dirty="0" smtClean="0"/>
              <a:t>eadership</a:t>
            </a:r>
            <a:r>
              <a:rPr lang="en-US" sz="2400" b="1" dirty="0" smtClean="0"/>
              <a:t> </a:t>
            </a:r>
            <a:r>
              <a:rPr lang="en-US" sz="2400" b="1" dirty="0"/>
              <a:t>E</a:t>
            </a:r>
            <a:r>
              <a:rPr lang="en-US" sz="2400" dirty="0"/>
              <a:t>ducation</a:t>
            </a:r>
            <a:r>
              <a:rPr lang="en-US" sz="2400" b="1" dirty="0"/>
              <a:t> </a:t>
            </a:r>
            <a:r>
              <a:rPr lang="en-US" sz="2400" dirty="0" smtClean="0"/>
              <a:t>in</a:t>
            </a:r>
            <a:r>
              <a:rPr lang="en-US" sz="2400" b="1" dirty="0" smtClean="0"/>
              <a:t> N</a:t>
            </a:r>
            <a:r>
              <a:rPr lang="en-US" sz="2400" dirty="0" smtClean="0"/>
              <a:t>eurodevelopmental</a:t>
            </a:r>
            <a:r>
              <a:rPr lang="en-US" sz="2400" dirty="0"/>
              <a:t> and </a:t>
            </a:r>
            <a:r>
              <a:rPr lang="en-US" sz="2400" dirty="0" smtClean="0"/>
              <a:t>Related</a:t>
            </a:r>
            <a:r>
              <a:rPr lang="en-US" sz="2400" dirty="0"/>
              <a:t> </a:t>
            </a:r>
            <a:r>
              <a:rPr lang="en-US" sz="2400" b="1" dirty="0" smtClean="0"/>
              <a:t>D</a:t>
            </a:r>
            <a:r>
              <a:rPr lang="en-US" sz="2400" dirty="0" smtClean="0"/>
              <a:t>isabilities</a:t>
            </a:r>
          </a:p>
          <a:p>
            <a:r>
              <a:rPr lang="en-US" sz="2400" dirty="0" smtClean="0"/>
              <a:t>Began as an interdisciplinary cohort of graduate and   post doctoral students intending to work with individuals with IDD and their families </a:t>
            </a:r>
          </a:p>
          <a:p>
            <a:r>
              <a:rPr lang="en-US" sz="2400" dirty="0" smtClean="0"/>
              <a:t>Has become a more inclusive cohort with the addition of  Parents and Family Members of an individual with ID/D and, more recently Self -Advocates with ID/D themselves.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715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08" y="4837176"/>
            <a:ext cx="6490859" cy="132588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cs typeface="Times New Roman" panose="02020603050405020304" pitchFamily="18" charset="0"/>
              </a:rPr>
              <a:t>Self-Advocate ID/D Trainee Requirements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8" y="219456"/>
            <a:ext cx="8546592" cy="468511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Attended </a:t>
            </a:r>
            <a:r>
              <a:rPr lang="en-US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high school 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(special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ed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)</a:t>
            </a:r>
          </a:p>
          <a:p>
            <a:endParaRPr lang="en-US" sz="2400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Attended PSE or </a:t>
            </a:r>
            <a:r>
              <a:rPr lang="en-US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specialized 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training; no degree </a:t>
            </a:r>
            <a:r>
              <a:rPr lang="en-US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or certification 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required </a:t>
            </a:r>
            <a:endParaRPr lang="en-US" sz="24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Basic computer </a:t>
            </a:r>
            <a:r>
              <a:rPr lang="en-US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skills: word processing, internet </a:t>
            </a:r>
          </a:p>
          <a:p>
            <a:endParaRPr lang="en-US" sz="2400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Shows </a:t>
            </a:r>
            <a:r>
              <a:rPr lang="en-US" sz="24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interest in developing self-advocate tools and leadership skills to support people with 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disabilities</a:t>
            </a:r>
          </a:p>
        </p:txBody>
      </p:sp>
    </p:spTree>
    <p:extLst>
      <p:ext uri="{BB962C8B-B14F-4D97-AF65-F5344CB8AC3E}">
        <p14:creationId xmlns:p14="http://schemas.microsoft.com/office/powerpoint/2010/main" val="4721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112" y="493987"/>
            <a:ext cx="8445320" cy="981951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cs typeface="Times New Roman" panose="02020603050405020304" pitchFamily="18" charset="0"/>
              </a:rPr>
              <a:t>Common components of the UNC LEND program  for trainees from every discipline, including Advocacy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112" y="-851338"/>
            <a:ext cx="8835775" cy="543384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endParaRPr lang="en-US" sz="1000" b="1" dirty="0" smtClean="0">
              <a:solidFill>
                <a:srgbClr val="FFC000"/>
              </a:solidFill>
              <a:latin typeface="Calibri" pitchFamily="-106" charset="0"/>
              <a:ea typeface="Calibri" pitchFamily="-106" charset="0"/>
              <a:cs typeface="Calibri" pitchFamily="-106" charset="0"/>
            </a:endParaRPr>
          </a:p>
          <a:p>
            <a:pPr marL="0" lvl="0" indent="0">
              <a:buNone/>
            </a:pPr>
            <a:r>
              <a:rPr lang="en-US" sz="5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buNone/>
            </a:pPr>
            <a:endParaRPr lang="en-US" sz="5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96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Weekly course: </a:t>
            </a:r>
            <a:r>
              <a:rPr lang="en-US" sz="9600" i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Developmental </a:t>
            </a:r>
            <a:r>
              <a:rPr lang="en-US" sz="9600" i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Disabilities Across the </a:t>
            </a:r>
            <a:r>
              <a:rPr lang="en-US" sz="9600" i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Lifespan </a:t>
            </a:r>
            <a:endParaRPr lang="en-US" sz="96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lvl="1"/>
            <a:endParaRPr lang="en-US" sz="96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en-US" sz="96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Faculty mentor </a:t>
            </a:r>
          </a:p>
          <a:p>
            <a:endParaRPr lang="en-US" sz="9600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en-US" sz="96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Interdisciplinary Leadership Development Program ILDP</a:t>
            </a:r>
            <a:endParaRPr lang="en-US" sz="96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lvl="0"/>
            <a:endParaRPr lang="en-US" sz="9600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lvl="0"/>
            <a:r>
              <a:rPr lang="en-US" sz="96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Project participation such as research, clinic observation, community based service.</a:t>
            </a:r>
            <a:endParaRPr lang="en-US" sz="9600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00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" y="4849142"/>
            <a:ext cx="8270000" cy="153619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Problem-based Learning course (PBL),  </a:t>
            </a:r>
            <a:r>
              <a:rPr lang="en-US" sz="2800" b="1" i="1" dirty="0" smtClean="0"/>
              <a:t>Developmental Disabilities Across the Lifespan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1" y="173736"/>
            <a:ext cx="7695740" cy="41513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3000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sz="2800" dirty="0" smtClean="0"/>
          </a:p>
          <a:p>
            <a:r>
              <a:rPr lang="en-US" sz="9600" dirty="0" smtClean="0">
                <a:solidFill>
                  <a:schemeClr val="bg1"/>
                </a:solidFill>
              </a:rPr>
              <a:t>Core UNC LEND requirement</a:t>
            </a:r>
          </a:p>
          <a:p>
            <a:endParaRPr lang="en-US" sz="9600" dirty="0" smtClean="0">
              <a:solidFill>
                <a:schemeClr val="bg1"/>
              </a:solidFill>
            </a:endParaRPr>
          </a:p>
          <a:p>
            <a:r>
              <a:rPr lang="en-US" sz="9600" dirty="0" smtClean="0">
                <a:solidFill>
                  <a:schemeClr val="bg1"/>
                </a:solidFill>
              </a:rPr>
              <a:t>Weekly class meeting plus online discussion forum</a:t>
            </a:r>
          </a:p>
          <a:p>
            <a:endParaRPr lang="en-US" sz="9600" dirty="0" smtClean="0">
              <a:solidFill>
                <a:schemeClr val="bg1"/>
              </a:solidFill>
            </a:endParaRPr>
          </a:p>
          <a:p>
            <a:r>
              <a:rPr lang="en-US" sz="9600" dirty="0" smtClean="0">
                <a:solidFill>
                  <a:schemeClr val="bg1"/>
                </a:solidFill>
              </a:rPr>
              <a:t>Student driven</a:t>
            </a:r>
          </a:p>
          <a:p>
            <a:endParaRPr lang="en-US" sz="9600" dirty="0" smtClean="0">
              <a:solidFill>
                <a:schemeClr val="bg1"/>
              </a:solidFill>
            </a:endParaRPr>
          </a:p>
          <a:p>
            <a:r>
              <a:rPr lang="en-US" sz="9600" dirty="0" smtClean="0">
                <a:solidFill>
                  <a:schemeClr val="bg1"/>
                </a:solidFill>
              </a:rPr>
              <a:t>Interactive</a:t>
            </a:r>
          </a:p>
          <a:p>
            <a:endParaRPr lang="en-US" sz="9600" dirty="0" smtClean="0">
              <a:solidFill>
                <a:schemeClr val="bg1"/>
              </a:solidFill>
            </a:endParaRPr>
          </a:p>
          <a:p>
            <a:r>
              <a:rPr lang="en-US" sz="9600" dirty="0" smtClean="0">
                <a:solidFill>
                  <a:schemeClr val="bg1"/>
                </a:solidFill>
              </a:rPr>
              <a:t>Based on universal design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-621979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group work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Problem-based learning  -  case studies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discussion</a:t>
            </a:r>
          </a:p>
        </p:txBody>
      </p:sp>
    </p:spTree>
    <p:extLst>
      <p:ext uri="{BB962C8B-B14F-4D97-AF65-F5344CB8AC3E}">
        <p14:creationId xmlns:p14="http://schemas.microsoft.com/office/powerpoint/2010/main" val="307745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5363114"/>
            <a:ext cx="10364646" cy="132115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entury Gothic" panose="020B0502020202020204" pitchFamily="34" charset="0"/>
              </a:rPr>
              <a:t>Role of Education Coach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-393192"/>
            <a:ext cx="8421624" cy="5843016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To ensure the SA trainees have access to all elements of the PBL course and to support them as necessary for maximum participation in the class.</a:t>
            </a:r>
          </a:p>
          <a:p>
            <a:endParaRPr lang="en-US" sz="24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To isolate skills required for class and then guide coachees through the practice and application of these skills.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Connect how 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s</a:t>
            </a: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kills used in the PBL course transfer far beyond the classroom.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62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840828" y="5302095"/>
            <a:ext cx="6062216" cy="13255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smtClean="0">
                <a:cs typeface="Times New Roman" panose="02020603050405020304" pitchFamily="18" charset="0"/>
              </a:rPr>
              <a:t>Five Common Themes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837639" y="536027"/>
            <a:ext cx="8090899" cy="4603531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1.  Process</a:t>
            </a: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2.  Relating questions directly to case information</a:t>
            </a: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3.  Point of view</a:t>
            </a: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4.  Positive nagging</a:t>
            </a: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5.  Pointing out what works, why, and building on it.    </a:t>
            </a:r>
          </a:p>
          <a:p>
            <a:pPr algn="ctr">
              <a:defRPr/>
            </a:pPr>
            <a:endParaRPr lang="en-US" sz="2000" b="1" i="1" dirty="0" smtClean="0"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49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 </a:t>
            </a:r>
            <a:r>
              <a:rPr lang="en-US" sz="2800" b="1" dirty="0" smtClean="0"/>
              <a:t>Process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345424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>
                <a:solidFill>
                  <a:schemeClr val="bg1"/>
                </a:solidFill>
              </a:rPr>
              <a:t>What we are doing and what is expected</a:t>
            </a:r>
          </a:p>
          <a:p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Pay focused attention early on</a:t>
            </a:r>
          </a:p>
          <a:p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E</a:t>
            </a:r>
            <a:r>
              <a:rPr lang="en-US" sz="2600" dirty="0" smtClean="0">
                <a:solidFill>
                  <a:schemeClr val="bg1"/>
                </a:solidFill>
              </a:rPr>
              <a:t>stablish </a:t>
            </a:r>
            <a:r>
              <a:rPr lang="en-US" sz="2600" dirty="0">
                <a:solidFill>
                  <a:schemeClr val="bg1"/>
                </a:solidFill>
              </a:rPr>
              <a:t>an approach that can be applied to most basic situations and be used as a </a:t>
            </a:r>
            <a:r>
              <a:rPr lang="en-US" sz="2600" dirty="0" smtClean="0">
                <a:solidFill>
                  <a:schemeClr val="bg1"/>
                </a:solidFill>
              </a:rPr>
              <a:t>foundation </a:t>
            </a:r>
            <a:r>
              <a:rPr lang="en-US" sz="2600" dirty="0">
                <a:solidFill>
                  <a:schemeClr val="bg1"/>
                </a:solidFill>
              </a:rPr>
              <a:t>to build and expand upon. </a:t>
            </a:r>
            <a:endParaRPr lang="en-US" sz="2600" dirty="0" smtClean="0">
              <a:solidFill>
                <a:schemeClr val="bg1"/>
              </a:solidFill>
            </a:endParaRPr>
          </a:p>
          <a:p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B</a:t>
            </a:r>
            <a:r>
              <a:rPr lang="en-US" sz="2600" dirty="0" smtClean="0">
                <a:solidFill>
                  <a:schemeClr val="bg1"/>
                </a:solidFill>
              </a:rPr>
              <a:t>e </a:t>
            </a:r>
            <a:r>
              <a:rPr lang="en-US" sz="2600" dirty="0">
                <a:solidFill>
                  <a:schemeClr val="bg1"/>
                </a:solidFill>
              </a:rPr>
              <a:t>precise, clear, practical, and to remain open to a different way of doing things that may work better for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707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2.  Relating questions directly to case information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94282"/>
            <a:ext cx="7125749" cy="2709645"/>
          </a:xfrm>
        </p:spPr>
        <p:txBody>
          <a:bodyPr>
            <a:normAutofit fontScale="25000" lnSpcReduction="20000"/>
          </a:bodyPr>
          <a:lstStyle/>
          <a:p>
            <a:endParaRPr lang="en-US" sz="9600" dirty="0" smtClean="0">
              <a:solidFill>
                <a:schemeClr val="bg1"/>
              </a:solidFill>
            </a:endParaRPr>
          </a:p>
          <a:p>
            <a:endParaRPr lang="en-US" sz="9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  </a:t>
            </a:r>
            <a:r>
              <a:rPr lang="en-US" sz="9600" dirty="0" smtClean="0">
                <a:solidFill>
                  <a:schemeClr val="bg1"/>
                </a:solidFill>
              </a:rPr>
              <a:t>    </a:t>
            </a:r>
          </a:p>
          <a:p>
            <a:r>
              <a:rPr lang="en-US" sz="9600" dirty="0" smtClean="0">
                <a:solidFill>
                  <a:schemeClr val="bg1"/>
                </a:solidFill>
              </a:rPr>
              <a:t>Assignment requires inference, deduction, generalization, and an ability to think several steps ahead, all based on what is often an unfamiliar topic.</a:t>
            </a:r>
          </a:p>
          <a:p>
            <a:endParaRPr lang="en-US" sz="9600" dirty="0" smtClean="0">
              <a:solidFill>
                <a:schemeClr val="bg1"/>
              </a:solidFill>
            </a:endParaRPr>
          </a:p>
          <a:p>
            <a:r>
              <a:rPr lang="en-US" sz="9600" dirty="0" smtClean="0">
                <a:solidFill>
                  <a:schemeClr val="bg1"/>
                </a:solidFill>
              </a:rPr>
              <a:t>SA trainees tend to be very concrete thinkers to whom these skills may not come naturally.</a:t>
            </a:r>
          </a:p>
          <a:p>
            <a:endParaRPr lang="en-US" sz="9600" dirty="0" smtClean="0">
              <a:solidFill>
                <a:schemeClr val="bg1"/>
              </a:solidFill>
            </a:endParaRPr>
          </a:p>
          <a:p>
            <a:r>
              <a:rPr lang="en-US" sz="9600" dirty="0" smtClean="0">
                <a:solidFill>
                  <a:schemeClr val="bg1"/>
                </a:solidFill>
              </a:rPr>
              <a:t>Inference is a common skill requiring practice.</a:t>
            </a:r>
          </a:p>
          <a:p>
            <a:pPr marL="0" indent="0">
              <a:buNone/>
            </a:pPr>
            <a:r>
              <a:rPr lang="en-US" sz="7400" dirty="0" smtClean="0">
                <a:solidFill>
                  <a:schemeClr val="bg1"/>
                </a:solidFill>
              </a:rPr>
              <a:t>                    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6730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AUCD McCafferty 2016 fancy (1)</Template>
  <TotalTime>381</TotalTime>
  <Words>526</Words>
  <Application>Microsoft Office PowerPoint</Application>
  <PresentationFormat>On-screen Show (4:3)</PresentationFormat>
  <Paragraphs>109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Times New Roman</vt:lpstr>
      <vt:lpstr>Wingdings 3</vt:lpstr>
      <vt:lpstr>Slice</vt:lpstr>
      <vt:lpstr>A Coach Approach™:   Education Coaching as a Support Offered to LEND Self-Advocate Trainees   McCafferty McCafferty@cidd.unc.edu </vt:lpstr>
      <vt:lpstr>L.E.N.D.</vt:lpstr>
      <vt:lpstr>Self-Advocate ID/D Trainee Requirements</vt:lpstr>
      <vt:lpstr>Common components of the UNC LEND program  for trainees from every discipline, including Advocacy</vt:lpstr>
      <vt:lpstr>Problem-based Learning course (PBL),  Developmental Disabilities Across the Lifespan</vt:lpstr>
      <vt:lpstr>Role of Education Coach</vt:lpstr>
      <vt:lpstr>Five Common Themes</vt:lpstr>
      <vt:lpstr>1.  Process</vt:lpstr>
      <vt:lpstr>2.  Relating questions directly to case information</vt:lpstr>
      <vt:lpstr>3.  Point of view</vt:lpstr>
      <vt:lpstr>4.  Positive nagging</vt:lpstr>
      <vt:lpstr>5.  Point out what works, why, and build on it</vt:lpstr>
      <vt:lpstr>QUESTIONS</vt:lpstr>
      <vt:lpstr>                                    Thank you!</vt:lpstr>
    </vt:vector>
  </TitlesOfParts>
  <Company>Easton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Coaching Approach:   Education Coaching as a Support Offered to LEND Self-Advocate Trainees   McCafferty McCafferty@cidd.unc.edu</dc:title>
  <dc:creator>susan kermon</dc:creator>
  <cp:lastModifiedBy>jeffry low</cp:lastModifiedBy>
  <cp:revision>20</cp:revision>
  <cp:lastPrinted>2015-09-27T18:53:53Z</cp:lastPrinted>
  <dcterms:created xsi:type="dcterms:W3CDTF">2016-12-02T17:52:30Z</dcterms:created>
  <dcterms:modified xsi:type="dcterms:W3CDTF">2017-05-10T16:44:16Z</dcterms:modified>
</cp:coreProperties>
</file>